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9" r:id="rId4"/>
    <p:sldId id="270" r:id="rId5"/>
    <p:sldId id="271" r:id="rId6"/>
    <p:sldId id="264" r:id="rId7"/>
    <p:sldId id="269" r:id="rId8"/>
  </p:sldIdLst>
  <p:sldSz cx="12192000" cy="6858000"/>
  <p:notesSz cx="6711950" cy="9845675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スタイル (中間)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78" d="100"/>
          <a:sy n="78" d="100"/>
        </p:scale>
        <p:origin x="878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6F39C6F-96F5-D918-C3B2-07D697A770E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E2E2F269-0D97-43B0-26F6-DC977E9EA70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CA74FEE-5805-AE22-78DD-A1A45426E8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A70127-40DF-4144-89AE-AA1B6E399F78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C59545D-85DA-8462-6CDF-03DF0D1886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E2E4873-34A9-0FA8-70C0-466388DEF5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9E5A88-E9A9-46D5-8C76-576672F022D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828693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B7E305C-B3D8-4A0D-95F7-E1D574716F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1D5FA76-AA74-5FD0-EBBF-B76DBBC6251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36DDBBA-3D0F-329B-CE42-E1AF61F84A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A70127-40DF-4144-89AE-AA1B6E399F78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D85634F-2689-FA7C-AF8D-95ADB6E789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B20D097-3E0F-BAAF-433B-3F6C122500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9E5A88-E9A9-46D5-8C76-576672F022D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58686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0E539141-51DF-E488-D6EE-9BD4C2275FE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FEED300-0567-354B-7998-6FB04ACF6DB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A8D9603-D621-31F7-03C0-F23F15A424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A70127-40DF-4144-89AE-AA1B6E399F78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73C78DC-1E4D-9B04-38A0-FC1924294D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6654FA3-3803-542E-0BFE-CD0B4D4A91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9E5A88-E9A9-46D5-8C76-576672F022D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235991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BCBB173-8DA1-72CB-1BAE-A4837E27A9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79EE154-930D-3B7D-0657-659D1A27D38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8F3D0A8-C25E-E941-F2E6-2F580EE4F0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A70127-40DF-4144-89AE-AA1B6E399F78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D79DD7D-6173-FA1F-42B0-F21A5D2B09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B153F38-AF3B-0B42-43A3-763FD29A2B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9E5A88-E9A9-46D5-8C76-576672F022D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56738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EAAB3F3-D53E-6A93-D3A3-D575360D2CB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037CE764-D72B-8565-4243-8B921FF60DE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8668F4A-87F2-F7A2-C39B-803CC328C9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A70127-40DF-4144-89AE-AA1B6E399F78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B2D0E31-013B-C127-BFC7-E2D19131C3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DC51A63-6E8E-9452-B7F9-C3DDCE6D27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9E5A88-E9A9-46D5-8C76-576672F022D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226613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8A77717-8CED-BCB9-9AC9-C1425941F9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02D7651-DE87-7216-AAD8-A7432D974F8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1284CD5F-254F-1E04-FC87-2E53D9F5CEC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31483CB4-EED0-3B65-2A24-E84BBA2C49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A70127-40DF-4144-89AE-AA1B6E399F78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C7997F9D-447D-43B5-FFA9-DF119CCD99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CD11FDE-76F0-DEC0-C55E-035593ECA4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9E5A88-E9A9-46D5-8C76-576672F022D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240213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BF923D1-1680-B757-3C1F-DAFAC91B06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840E240-0055-3AF4-8B5E-B8049005D6F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40137D32-4FB8-5FCB-3960-9773826B71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DF6E7E70-1D49-2BB6-8202-97E5CE35E19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7304987-EFF1-3900-7504-2BE857D76B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CD2C257E-19AD-8697-96E5-BDBAE73239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A70127-40DF-4144-89AE-AA1B6E399F78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6F859C06-CDEE-FFC5-B4F8-97AF063F1F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5166EC6B-0FDC-C215-83FA-0E42AA3C86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9E5A88-E9A9-46D5-8C76-576672F022D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701236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E961900-7349-FCC3-4656-8FA19D87ADD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54C8C237-7741-E994-B34F-988795A0BC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A70127-40DF-4144-89AE-AA1B6E399F78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A1339B4F-BDC4-A94E-B9A1-20AC9C9678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0AD0DB23-9315-D481-2C6D-5A600A8C16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9E5A88-E9A9-46D5-8C76-576672F022D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096003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5B4C46F2-1BEC-DBC8-2489-C94152DBA2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A70127-40DF-4144-89AE-AA1B6E399F78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C7D27300-612D-64D8-D7B2-D11E59C7AE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B2C42EC1-3DED-7E6B-9548-20F2E27FE1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9E5A88-E9A9-46D5-8C76-576672F022D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996588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872EB50-5EFE-6350-9A00-277D3B1AE0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D8B0FA5-96E7-D32A-9272-9D52663782D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B396A5A-6B13-7E3A-6EF6-5C22A65599A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F075A4E-6189-C649-518E-D30594FDB4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A70127-40DF-4144-89AE-AA1B6E399F78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8AFB78D-83A1-0532-3272-97AB221B7A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6CE7CE56-EBE9-A0A9-E408-3B46C2C8CC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9E5A88-E9A9-46D5-8C76-576672F022D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10663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57DBD5C-97F6-3989-6B11-4253EF814D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76D250ED-FF70-5093-2B4C-8401D3AC90F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5205A06F-7A3B-72E1-261B-78C00E9856B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113451F-6E07-3CEA-6D77-F18DA02D91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A70127-40DF-4144-89AE-AA1B6E399F78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FDCC620-7919-0FBE-34C8-74B14245AC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12F2C55-1938-9117-5B85-7C45799637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9E5A88-E9A9-46D5-8C76-576672F022D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18343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4E932896-B4A2-F41B-4440-3E28EFEB04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DB4F1EF5-A6FD-7373-34B8-337D12F93A1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33634E8-E5B0-5119-4BD9-1FD07CC1FDF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5A70127-40DF-4144-89AE-AA1B6E399F78}" type="datetimeFigureOut">
              <a:rPr kumimoji="1" lang="ja-JP" altLang="en-US" smtClean="0"/>
              <a:t>2026/1/22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59037E2-E26B-5042-FD8E-C62EDEA466C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2529BDE-6C7A-57D9-C40C-9874F6D04CC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119E5A88-E9A9-46D5-8C76-576672F022D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7669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C2A9AAE-E954-3BF6-21CF-54CCBCFA743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679913"/>
            <a:ext cx="4572000" cy="480293"/>
          </a:xfrm>
        </p:spPr>
        <p:txBody>
          <a:bodyPr>
            <a:normAutofit fontScale="90000"/>
          </a:bodyPr>
          <a:lstStyle/>
          <a:p>
            <a:r>
              <a:rPr kumimoji="1" lang="ja-JP" altLang="en-US" sz="1600" dirty="0"/>
              <a:t>令和</a:t>
            </a:r>
            <a:r>
              <a:rPr kumimoji="1" lang="en-US" altLang="ja-JP" sz="1600" dirty="0"/>
              <a:t>8</a:t>
            </a:r>
            <a:r>
              <a:rPr kumimoji="1" lang="ja-JP" altLang="en-US" sz="1600" dirty="0"/>
              <a:t>年度 沖縄県農林水産物 流通合理化実証事業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90BCB39A-B30A-B1F8-29E0-E6A69FB47D5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1691148"/>
            <a:ext cx="9144000" cy="4100052"/>
          </a:xfrm>
        </p:spPr>
        <p:txBody>
          <a:bodyPr/>
          <a:lstStyle/>
          <a:p>
            <a:r>
              <a:rPr lang="ja-JP" altLang="en-US" sz="3600" dirty="0"/>
              <a:t>実証テーマ名〇〇〇〇〇〇〇〇〇〇〇</a:t>
            </a:r>
            <a:endParaRPr lang="en-US" altLang="ja-JP" sz="3600" dirty="0"/>
          </a:p>
          <a:p>
            <a:endParaRPr lang="en-US" altLang="ja-JP" sz="2800" dirty="0"/>
          </a:p>
          <a:p>
            <a:endParaRPr lang="en-US" altLang="ja-JP" sz="2800" dirty="0"/>
          </a:p>
          <a:p>
            <a:endParaRPr lang="en-US" altLang="ja-JP" sz="2800" dirty="0"/>
          </a:p>
          <a:p>
            <a:endParaRPr lang="en-US" altLang="ja-JP" sz="2800" dirty="0"/>
          </a:p>
          <a:p>
            <a:pPr algn="l"/>
            <a:r>
              <a:rPr lang="ja-JP" altLang="en-US" sz="1800" dirty="0"/>
              <a:t>団体</a:t>
            </a:r>
            <a:r>
              <a:rPr kumimoji="1" lang="ja-JP" altLang="en-US" sz="1800" dirty="0"/>
              <a:t>名　〇〇〇〇</a:t>
            </a:r>
            <a:endParaRPr kumimoji="1" lang="en-US" altLang="ja-JP" sz="1800" dirty="0"/>
          </a:p>
          <a:p>
            <a:pPr algn="l"/>
            <a:r>
              <a:rPr lang="ja-JP" altLang="en-US" sz="1800" dirty="0"/>
              <a:t>担当者　〇〇〇〇</a:t>
            </a:r>
            <a:endParaRPr lang="en-US" altLang="ja-JP" sz="1800" dirty="0"/>
          </a:p>
          <a:p>
            <a:pPr algn="l"/>
            <a:endParaRPr lang="en-US" altLang="ja-JP" sz="1800" dirty="0"/>
          </a:p>
          <a:p>
            <a:pPr algn="l"/>
            <a:endParaRPr lang="en-US" altLang="ja-JP" sz="1800" dirty="0"/>
          </a:p>
          <a:p>
            <a:pPr algn="l"/>
            <a:endParaRPr lang="en-US" altLang="ja-JP" sz="1800" dirty="0"/>
          </a:p>
          <a:p>
            <a:pPr algn="l"/>
            <a:endParaRPr kumimoji="1" lang="ja-JP" altLang="en-US" sz="1800" dirty="0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5EDC6898-6574-1E9F-EDA1-72695B6C7FEC}"/>
              </a:ext>
            </a:extLst>
          </p:cNvPr>
          <p:cNvSpPr/>
          <p:nvPr/>
        </p:nvSpPr>
        <p:spPr>
          <a:xfrm>
            <a:off x="2647950" y="2818744"/>
            <a:ext cx="6896100" cy="78105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>
                <a:solidFill>
                  <a:srgbClr val="FF0000"/>
                </a:solidFill>
              </a:rPr>
              <a:t>※</a:t>
            </a:r>
            <a:r>
              <a:rPr kumimoji="1" lang="ja-JP" altLang="en-US" dirty="0">
                <a:solidFill>
                  <a:srgbClr val="FF0000"/>
                </a:solidFill>
              </a:rPr>
              <a:t>これはあくまで参考様式です。</a:t>
            </a:r>
            <a:endParaRPr kumimoji="1" lang="en-US" altLang="ja-JP" dirty="0">
              <a:solidFill>
                <a:srgbClr val="FF0000"/>
              </a:solidFill>
            </a:endParaRPr>
          </a:p>
          <a:p>
            <a:pPr algn="ctr"/>
            <a:r>
              <a:rPr lang="ja-JP" altLang="en-US" dirty="0">
                <a:solidFill>
                  <a:srgbClr val="FF0000"/>
                </a:solidFill>
              </a:rPr>
              <a:t>同等の内容であれば独自に作成頂いて構いません。</a:t>
            </a:r>
            <a:endParaRPr kumimoji="1" lang="ja-JP" altLang="en-US" dirty="0">
              <a:solidFill>
                <a:srgbClr val="FF0000"/>
              </a:solidFill>
            </a:endParaRPr>
          </a:p>
        </p:txBody>
      </p:sp>
      <p:sp>
        <p:nvSpPr>
          <p:cNvPr id="5" name="タイトル 1">
            <a:extLst>
              <a:ext uri="{FF2B5EF4-FFF2-40B4-BE49-F238E27FC236}">
                <a16:creationId xmlns:a16="http://schemas.microsoft.com/office/drawing/2014/main" id="{BF0A8D0E-6B8B-9CE9-36CA-930F23D5A68C}"/>
              </a:ext>
            </a:extLst>
          </p:cNvPr>
          <p:cNvSpPr txBox="1">
            <a:spLocks/>
          </p:cNvSpPr>
          <p:nvPr/>
        </p:nvSpPr>
        <p:spPr>
          <a:xfrm>
            <a:off x="3642852" y="147045"/>
            <a:ext cx="4572000" cy="480293"/>
          </a:xfrm>
          <a:prstGeom prst="rect">
            <a:avLst/>
          </a:prstGeom>
        </p:spPr>
        <p:txBody>
          <a:bodyPr vert="horz" lIns="91440" tIns="45720" rIns="91440" bIns="45720" rtlCol="0" anchor="b">
            <a:normAutofit fontScale="97500"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1600" dirty="0"/>
              <a:t>実証事業概要書</a:t>
            </a:r>
          </a:p>
        </p:txBody>
      </p:sp>
    </p:spTree>
    <p:extLst>
      <p:ext uri="{BB962C8B-B14F-4D97-AF65-F5344CB8AC3E}">
        <p14:creationId xmlns:p14="http://schemas.microsoft.com/office/powerpoint/2010/main" val="21533589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833D3E5-8EDF-CEAF-1AED-462972BDE6F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814746"/>
          </a:xfrm>
        </p:spPr>
        <p:txBody>
          <a:bodyPr/>
          <a:lstStyle/>
          <a:p>
            <a:r>
              <a:rPr kumimoji="1" lang="ja-JP" altLang="en-US" dirty="0"/>
              <a:t>事業の目的・概要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29157EF-2330-0651-DC01-7BCB8494748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14168"/>
            <a:ext cx="10515600" cy="497870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kumimoji="1" lang="en-US" altLang="ja-JP" sz="1800" dirty="0"/>
              <a:t>1.</a:t>
            </a:r>
            <a:r>
              <a:rPr kumimoji="1" lang="ja-JP" altLang="en-US" sz="1800" dirty="0"/>
              <a:t>事業の目的、概要</a:t>
            </a:r>
            <a:endParaRPr kumimoji="1" lang="en-US" altLang="ja-JP" sz="1800" dirty="0"/>
          </a:p>
          <a:p>
            <a:pPr marL="0" indent="0">
              <a:buNone/>
            </a:pPr>
            <a:endParaRPr lang="en-US" altLang="ja-JP" sz="1800" dirty="0"/>
          </a:p>
          <a:p>
            <a:pPr marL="0" indent="0">
              <a:buNone/>
            </a:pPr>
            <a:endParaRPr kumimoji="1" lang="en-US" altLang="ja-JP" sz="1800" dirty="0"/>
          </a:p>
          <a:p>
            <a:pPr marL="0" indent="0">
              <a:buNone/>
            </a:pPr>
            <a:r>
              <a:rPr lang="en-US" altLang="ja-JP" sz="1800" dirty="0"/>
              <a:t>2.</a:t>
            </a:r>
            <a:r>
              <a:rPr lang="ja-JP" altLang="en-US" sz="1800" dirty="0"/>
              <a:t>実施項目</a:t>
            </a:r>
            <a:endParaRPr lang="en-US" altLang="ja-JP" sz="1800" dirty="0"/>
          </a:p>
          <a:p>
            <a:pPr marL="0" indent="0">
              <a:buNone/>
            </a:pPr>
            <a:r>
              <a:rPr kumimoji="1" lang="ja-JP" altLang="en-US" sz="1800" dirty="0"/>
              <a:t>　</a:t>
            </a:r>
            <a:r>
              <a:rPr lang="en-US" altLang="ja-JP" sz="1800" dirty="0"/>
              <a:t>(1)</a:t>
            </a:r>
          </a:p>
          <a:p>
            <a:pPr marL="0" indent="0">
              <a:buNone/>
            </a:pPr>
            <a:endParaRPr kumimoji="1" lang="en-US" altLang="ja-JP" sz="1800" dirty="0"/>
          </a:p>
          <a:p>
            <a:pPr marL="0" indent="0">
              <a:buNone/>
            </a:pPr>
            <a:endParaRPr lang="en-US" altLang="ja-JP" sz="1800" dirty="0"/>
          </a:p>
          <a:p>
            <a:pPr marL="0" indent="0">
              <a:buNone/>
            </a:pPr>
            <a:r>
              <a:rPr kumimoji="1" lang="en-US" altLang="ja-JP" sz="1800" dirty="0"/>
              <a:t>   (2)</a:t>
            </a:r>
          </a:p>
          <a:p>
            <a:pPr marL="0" indent="0">
              <a:buNone/>
            </a:pPr>
            <a:endParaRPr lang="en-US" altLang="ja-JP" sz="1800" dirty="0"/>
          </a:p>
          <a:p>
            <a:pPr marL="0" indent="0">
              <a:buNone/>
            </a:pPr>
            <a:endParaRPr kumimoji="1" lang="en-US" altLang="ja-JP" sz="1800" dirty="0"/>
          </a:p>
          <a:p>
            <a:pPr marL="0" indent="0">
              <a:buNone/>
            </a:pPr>
            <a:r>
              <a:rPr lang="en-US" altLang="ja-JP" sz="1800" dirty="0"/>
              <a:t>   (3)</a:t>
            </a:r>
          </a:p>
          <a:p>
            <a:pPr marL="0" indent="0">
              <a:buNone/>
            </a:pPr>
            <a:endParaRPr lang="en-US" altLang="ja-JP" sz="1800" dirty="0"/>
          </a:p>
          <a:p>
            <a:pPr marL="0" indent="0">
              <a:buNone/>
            </a:pPr>
            <a:endParaRPr kumimoji="1" lang="ja-JP" altLang="en-US" sz="1800" dirty="0"/>
          </a:p>
        </p:txBody>
      </p:sp>
    </p:spTree>
    <p:extLst>
      <p:ext uri="{BB962C8B-B14F-4D97-AF65-F5344CB8AC3E}">
        <p14:creationId xmlns:p14="http://schemas.microsoft.com/office/powerpoint/2010/main" val="137625985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5617E5D-DBB1-E17C-ECCF-A111530584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99881"/>
          </a:xfrm>
        </p:spPr>
        <p:txBody>
          <a:bodyPr/>
          <a:lstStyle/>
          <a:p>
            <a:r>
              <a:rPr lang="ja-JP" altLang="en-US" dirty="0"/>
              <a:t>事業の</a:t>
            </a:r>
            <a:r>
              <a:rPr kumimoji="1" lang="ja-JP" altLang="en-US" dirty="0"/>
              <a:t>取組内容（</a:t>
            </a:r>
            <a:r>
              <a:rPr kumimoji="1" lang="en-US" altLang="ja-JP" dirty="0"/>
              <a:t>1</a:t>
            </a:r>
            <a:r>
              <a:rPr kumimoji="1" lang="ja-JP" altLang="en-US" dirty="0"/>
              <a:t>）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1559D7F-0EA1-4C71-5261-EB40B3FC393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66725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altLang="ja-JP" sz="1800" dirty="0"/>
              <a:t>1.</a:t>
            </a:r>
            <a:r>
              <a:rPr lang="ja-JP" altLang="en-US" sz="1800" dirty="0"/>
              <a:t>実施項目</a:t>
            </a:r>
            <a:endParaRPr lang="en-US" altLang="ja-JP" sz="1800" dirty="0"/>
          </a:p>
          <a:p>
            <a:pPr marL="0" indent="0">
              <a:buNone/>
            </a:pPr>
            <a:endParaRPr kumimoji="1" lang="en-US" altLang="ja-JP" sz="1800" dirty="0"/>
          </a:p>
          <a:p>
            <a:pPr marL="0" indent="0">
              <a:buNone/>
            </a:pPr>
            <a:r>
              <a:rPr kumimoji="1" lang="en-US" altLang="ja-JP" sz="1800" dirty="0"/>
              <a:t>2.</a:t>
            </a:r>
            <a:r>
              <a:rPr kumimoji="1" lang="ja-JP" altLang="en-US" sz="1800" dirty="0"/>
              <a:t>課題</a:t>
            </a:r>
            <a:endParaRPr kumimoji="1" lang="en-US" altLang="ja-JP" sz="1800" dirty="0"/>
          </a:p>
          <a:p>
            <a:pPr marL="0" indent="0">
              <a:buNone/>
            </a:pPr>
            <a:endParaRPr lang="en-US" altLang="ja-JP" sz="1800" dirty="0"/>
          </a:p>
          <a:p>
            <a:pPr marL="0" indent="0">
              <a:buNone/>
            </a:pPr>
            <a:r>
              <a:rPr kumimoji="1" lang="en-US" altLang="ja-JP" sz="1800" dirty="0"/>
              <a:t>3.</a:t>
            </a:r>
            <a:r>
              <a:rPr lang="ja-JP" altLang="en-US" sz="1800" dirty="0"/>
              <a:t>仮説</a:t>
            </a:r>
            <a:endParaRPr lang="en-US" altLang="ja-JP" sz="1800" dirty="0"/>
          </a:p>
          <a:p>
            <a:pPr marL="0" indent="0">
              <a:buNone/>
            </a:pPr>
            <a:endParaRPr kumimoji="1" lang="en-US" altLang="ja-JP" sz="1800" dirty="0"/>
          </a:p>
          <a:p>
            <a:pPr marL="0" indent="0">
              <a:buNone/>
            </a:pPr>
            <a:r>
              <a:rPr lang="en-US" altLang="ja-JP" sz="1800" dirty="0"/>
              <a:t>4.</a:t>
            </a:r>
            <a:r>
              <a:rPr lang="ja-JP" altLang="en-US" sz="1800" dirty="0"/>
              <a:t>実施内容</a:t>
            </a:r>
            <a:endParaRPr lang="en-US" altLang="ja-JP" sz="1800" dirty="0"/>
          </a:p>
          <a:p>
            <a:pPr marL="0" indent="0">
              <a:buNone/>
            </a:pPr>
            <a:endParaRPr kumimoji="1" lang="en-US" altLang="ja-JP" sz="1800" dirty="0"/>
          </a:p>
          <a:p>
            <a:pPr marL="0" indent="0">
              <a:buNone/>
            </a:pPr>
            <a:r>
              <a:rPr lang="en-US" altLang="ja-JP" sz="1800" dirty="0"/>
              <a:t>5.</a:t>
            </a:r>
            <a:r>
              <a:rPr lang="ja-JP" altLang="en-US" sz="1800" dirty="0"/>
              <a:t>期待する成果</a:t>
            </a:r>
            <a:endParaRPr lang="en-US" altLang="ja-JP" sz="1800" dirty="0"/>
          </a:p>
          <a:p>
            <a:pPr marL="0" indent="0">
              <a:buNone/>
            </a:pPr>
            <a:endParaRPr kumimoji="1" lang="en-US" altLang="ja-JP" sz="1800" dirty="0"/>
          </a:p>
          <a:p>
            <a:pPr marL="0" indent="0">
              <a:buNone/>
            </a:pPr>
            <a:endParaRPr kumimoji="1" lang="ja-JP" altLang="en-US" sz="1800" dirty="0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7CE91589-94CE-FD24-B7E2-586BB9909134}"/>
              </a:ext>
            </a:extLst>
          </p:cNvPr>
          <p:cNvSpPr/>
          <p:nvPr/>
        </p:nvSpPr>
        <p:spPr>
          <a:xfrm>
            <a:off x="6469626" y="473741"/>
            <a:ext cx="5627124" cy="78105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dirty="0">
                <a:solidFill>
                  <a:srgbClr val="FF0000"/>
                </a:solidFill>
              </a:rPr>
              <a:t>「事業の目的・概要」の「２．実施項目」の詳細を</a:t>
            </a:r>
            <a:endParaRPr kumimoji="1" lang="en-US" altLang="ja-JP" dirty="0">
              <a:solidFill>
                <a:srgbClr val="FF0000"/>
              </a:solidFill>
            </a:endParaRPr>
          </a:p>
          <a:p>
            <a:r>
              <a:rPr kumimoji="1" lang="ja-JP" altLang="en-US" dirty="0">
                <a:solidFill>
                  <a:srgbClr val="FF0000"/>
                </a:solidFill>
              </a:rPr>
              <a:t>記載してください。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381979738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D9AEEF3-F0FE-128E-1A42-B518E247089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0559B77-361D-5834-C2FC-B8E32D1898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99881"/>
          </a:xfrm>
        </p:spPr>
        <p:txBody>
          <a:bodyPr/>
          <a:lstStyle/>
          <a:p>
            <a:r>
              <a:rPr lang="ja-JP" altLang="en-US" dirty="0"/>
              <a:t>事業の</a:t>
            </a:r>
            <a:r>
              <a:rPr kumimoji="1" lang="ja-JP" altLang="en-US" dirty="0"/>
              <a:t>取組内容</a:t>
            </a:r>
            <a:r>
              <a:rPr lang="ja-JP" altLang="en-US" dirty="0"/>
              <a:t>（</a:t>
            </a:r>
            <a:r>
              <a:rPr lang="en-US" altLang="ja-JP" dirty="0"/>
              <a:t>2</a:t>
            </a:r>
            <a:r>
              <a:rPr kumimoji="1" lang="ja-JP" altLang="en-US" dirty="0"/>
              <a:t>）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264B332-FC84-F466-995B-AE263FEE336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66725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altLang="ja-JP" sz="1800" dirty="0"/>
              <a:t>1.</a:t>
            </a:r>
            <a:r>
              <a:rPr lang="ja-JP" altLang="en-US" sz="1800" dirty="0"/>
              <a:t>実施項目</a:t>
            </a:r>
            <a:endParaRPr lang="en-US" altLang="ja-JP" sz="1800" dirty="0"/>
          </a:p>
          <a:p>
            <a:pPr marL="0" indent="0">
              <a:buNone/>
            </a:pPr>
            <a:endParaRPr kumimoji="1" lang="en-US" altLang="ja-JP" sz="1800" dirty="0"/>
          </a:p>
          <a:p>
            <a:pPr marL="0" indent="0">
              <a:buNone/>
            </a:pPr>
            <a:r>
              <a:rPr kumimoji="1" lang="en-US" altLang="ja-JP" sz="1800" dirty="0"/>
              <a:t>2.</a:t>
            </a:r>
            <a:r>
              <a:rPr kumimoji="1" lang="ja-JP" altLang="en-US" sz="1800" dirty="0"/>
              <a:t>課題</a:t>
            </a:r>
            <a:endParaRPr kumimoji="1" lang="en-US" altLang="ja-JP" sz="1800" dirty="0"/>
          </a:p>
          <a:p>
            <a:pPr marL="0" indent="0">
              <a:buNone/>
            </a:pPr>
            <a:endParaRPr lang="en-US" altLang="ja-JP" sz="1800" dirty="0"/>
          </a:p>
          <a:p>
            <a:pPr marL="0" indent="0">
              <a:buNone/>
            </a:pPr>
            <a:r>
              <a:rPr kumimoji="1" lang="en-US" altLang="ja-JP" sz="1800" dirty="0"/>
              <a:t>3.</a:t>
            </a:r>
            <a:r>
              <a:rPr lang="ja-JP" altLang="en-US" sz="1800" dirty="0"/>
              <a:t>仮説</a:t>
            </a:r>
            <a:endParaRPr lang="en-US" altLang="ja-JP" sz="1800" dirty="0"/>
          </a:p>
          <a:p>
            <a:pPr marL="0" indent="0">
              <a:buNone/>
            </a:pPr>
            <a:endParaRPr kumimoji="1" lang="en-US" altLang="ja-JP" sz="1800" dirty="0"/>
          </a:p>
          <a:p>
            <a:pPr marL="0" indent="0">
              <a:buNone/>
            </a:pPr>
            <a:r>
              <a:rPr lang="en-US" altLang="ja-JP" sz="1800" dirty="0"/>
              <a:t>4.</a:t>
            </a:r>
            <a:r>
              <a:rPr lang="ja-JP" altLang="en-US" sz="1800" dirty="0"/>
              <a:t>実施内容</a:t>
            </a:r>
            <a:endParaRPr lang="en-US" altLang="ja-JP" sz="1800" dirty="0"/>
          </a:p>
          <a:p>
            <a:pPr marL="0" indent="0">
              <a:buNone/>
            </a:pPr>
            <a:endParaRPr kumimoji="1" lang="en-US" altLang="ja-JP" sz="1800" dirty="0"/>
          </a:p>
          <a:p>
            <a:pPr marL="0" indent="0">
              <a:buNone/>
            </a:pPr>
            <a:r>
              <a:rPr lang="en-US" altLang="ja-JP" sz="1800" dirty="0"/>
              <a:t>5.</a:t>
            </a:r>
            <a:r>
              <a:rPr lang="ja-JP" altLang="en-US" sz="1800" dirty="0"/>
              <a:t>期待する成果</a:t>
            </a:r>
            <a:endParaRPr lang="en-US" altLang="ja-JP" sz="1800" dirty="0"/>
          </a:p>
          <a:p>
            <a:pPr marL="0" indent="0">
              <a:buNone/>
            </a:pPr>
            <a:endParaRPr kumimoji="1" lang="en-US" altLang="ja-JP" sz="1800" dirty="0"/>
          </a:p>
          <a:p>
            <a:pPr marL="0" indent="0">
              <a:buNone/>
            </a:pPr>
            <a:endParaRPr kumimoji="1" lang="ja-JP" altLang="en-US" sz="1800" dirty="0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BADEA79A-2EDF-59A3-3608-F9D261730FBD}"/>
              </a:ext>
            </a:extLst>
          </p:cNvPr>
          <p:cNvSpPr/>
          <p:nvPr/>
        </p:nvSpPr>
        <p:spPr>
          <a:xfrm>
            <a:off x="6440129" y="473741"/>
            <a:ext cx="5555227" cy="78105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dirty="0">
                <a:solidFill>
                  <a:srgbClr val="FF0000"/>
                </a:solidFill>
              </a:rPr>
              <a:t>「事業の目的・概要」の「２．実施項目」の</a:t>
            </a:r>
            <a:r>
              <a:rPr lang="ja-JP" altLang="en-US" dirty="0">
                <a:solidFill>
                  <a:srgbClr val="FF0000"/>
                </a:solidFill>
              </a:rPr>
              <a:t>詳細</a:t>
            </a:r>
            <a:r>
              <a:rPr kumimoji="1" lang="ja-JP" altLang="en-US" dirty="0">
                <a:solidFill>
                  <a:srgbClr val="FF0000"/>
                </a:solidFill>
              </a:rPr>
              <a:t>を記載してください。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21665300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3EDE2A0-9797-7DC2-4DF3-D427B0F0482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D52787B-96F3-C31E-D123-A17C9E133B0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99881"/>
          </a:xfrm>
        </p:spPr>
        <p:txBody>
          <a:bodyPr/>
          <a:lstStyle/>
          <a:p>
            <a:r>
              <a:rPr kumimoji="1" lang="ja-JP" altLang="en-US" dirty="0"/>
              <a:t>実施体制</a:t>
            </a: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D18A7F3C-D537-E43A-88CE-C3CC8F60C3D8}"/>
              </a:ext>
            </a:extLst>
          </p:cNvPr>
          <p:cNvSpPr/>
          <p:nvPr/>
        </p:nvSpPr>
        <p:spPr>
          <a:xfrm>
            <a:off x="6508954" y="473741"/>
            <a:ext cx="5587795" cy="78105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dirty="0">
                <a:solidFill>
                  <a:srgbClr val="FF0000"/>
                </a:solidFill>
              </a:rPr>
              <a:t>「事業計画書」の「事業の実施体制」に記載した</a:t>
            </a:r>
            <a:endParaRPr kumimoji="1" lang="en-US" altLang="ja-JP" dirty="0">
              <a:solidFill>
                <a:srgbClr val="FF0000"/>
              </a:solidFill>
            </a:endParaRPr>
          </a:p>
          <a:p>
            <a:r>
              <a:rPr kumimoji="1" lang="ja-JP" altLang="en-US" dirty="0">
                <a:solidFill>
                  <a:srgbClr val="FF0000"/>
                </a:solidFill>
              </a:rPr>
              <a:t>体制図を転記してください。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28485515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EEB46A0-45E6-4E3F-61BB-E72FE9C24B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自走化に向けて</a:t>
            </a:r>
            <a:endParaRPr kumimoji="1" lang="ja-JP" altLang="en-US" dirty="0"/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4953FB80-E32A-905A-2261-A785195BA7C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ja-JP" altLang="en-US" sz="1800" dirty="0"/>
              <a:t>補助事業完了後の展望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B28A0F75-60FA-F303-88B3-EE74FEEF0819}"/>
              </a:ext>
            </a:extLst>
          </p:cNvPr>
          <p:cNvSpPr/>
          <p:nvPr/>
        </p:nvSpPr>
        <p:spPr>
          <a:xfrm>
            <a:off x="7305367" y="478427"/>
            <a:ext cx="4213123" cy="78105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en-US" altLang="ja-JP" dirty="0">
                <a:solidFill>
                  <a:srgbClr val="FF0000"/>
                </a:solidFill>
              </a:rPr>
              <a:t>3</a:t>
            </a:r>
            <a:r>
              <a:rPr kumimoji="1" lang="ja-JP" altLang="en-US" dirty="0">
                <a:solidFill>
                  <a:srgbClr val="FF0000"/>
                </a:solidFill>
              </a:rPr>
              <a:t>年間の補助事業完了後の</a:t>
            </a:r>
            <a:r>
              <a:rPr lang="ja-JP" altLang="en-US" dirty="0">
                <a:solidFill>
                  <a:srgbClr val="FF0000"/>
                </a:solidFill>
              </a:rPr>
              <a:t>自走化の</a:t>
            </a:r>
            <a:r>
              <a:rPr kumimoji="1" lang="ja-JP" altLang="en-US" dirty="0">
                <a:solidFill>
                  <a:srgbClr val="FF0000"/>
                </a:solidFill>
              </a:rPr>
              <a:t>展望を記載してください。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8537988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D101466-B376-1CEE-5B48-91079843018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2C2C858-F99C-0F3B-55B0-75E5D42BF5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8279"/>
            <a:ext cx="10515600" cy="1325563"/>
          </a:xfrm>
        </p:spPr>
        <p:txBody>
          <a:bodyPr/>
          <a:lstStyle/>
          <a:p>
            <a:r>
              <a:rPr kumimoji="1" lang="ja-JP" altLang="en-US" dirty="0"/>
              <a:t>実施スケジュール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A001DAB-BF93-0179-6CA9-20014EBF38C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978309"/>
            <a:ext cx="10515600" cy="494640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ja-JP" altLang="en-US" sz="1800" dirty="0"/>
              <a:t>〇実施スケジュール</a:t>
            </a:r>
            <a:endParaRPr lang="en-US" altLang="ja-JP" sz="1800" dirty="0"/>
          </a:p>
          <a:p>
            <a:pPr marL="0" indent="0">
              <a:buNone/>
            </a:pPr>
            <a:r>
              <a:rPr lang="ja-JP" altLang="en-US" sz="1800" dirty="0"/>
              <a:t>　輸送試験</a:t>
            </a:r>
            <a:endParaRPr lang="en-US" altLang="ja-JP" sz="1800" dirty="0"/>
          </a:p>
          <a:p>
            <a:pPr marL="0" indent="0">
              <a:buNone/>
            </a:pPr>
            <a:endParaRPr lang="en-US" altLang="ja-JP" sz="1800" dirty="0"/>
          </a:p>
          <a:p>
            <a:pPr marL="0" indent="0">
              <a:buNone/>
            </a:pPr>
            <a:endParaRPr lang="en-US" altLang="ja-JP" sz="1800" dirty="0"/>
          </a:p>
          <a:p>
            <a:pPr marL="0" indent="0">
              <a:buNone/>
            </a:pPr>
            <a:endParaRPr lang="en-US" altLang="ja-JP" sz="1800" dirty="0"/>
          </a:p>
          <a:p>
            <a:pPr marL="0" indent="0">
              <a:buNone/>
            </a:pPr>
            <a:endParaRPr lang="en-US" altLang="ja-JP" sz="1800" dirty="0"/>
          </a:p>
          <a:p>
            <a:pPr marL="0" indent="0">
              <a:buNone/>
            </a:pPr>
            <a:endParaRPr lang="en-US" altLang="ja-JP" sz="1800" dirty="0"/>
          </a:p>
          <a:p>
            <a:pPr marL="0" indent="0">
              <a:buNone/>
            </a:pPr>
            <a:endParaRPr lang="en-US" altLang="ja-JP" sz="1800" dirty="0"/>
          </a:p>
          <a:p>
            <a:pPr marL="0" indent="0">
              <a:buNone/>
            </a:pPr>
            <a:r>
              <a:rPr lang="ja-JP" altLang="en-US" sz="1800" dirty="0"/>
              <a:t>〇事業化に向けたスケジュール</a:t>
            </a:r>
            <a:endParaRPr lang="en-US" altLang="ja-JP" sz="1800" dirty="0"/>
          </a:p>
          <a:p>
            <a:pPr marL="0" indent="0">
              <a:buNone/>
            </a:pPr>
            <a:endParaRPr lang="en-US" altLang="ja-JP" sz="1800" dirty="0"/>
          </a:p>
        </p:txBody>
      </p:sp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A0814738-A032-5025-8348-B64C29F70D0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79824291"/>
              </p:ext>
            </p:extLst>
          </p:nvPr>
        </p:nvGraphicFramePr>
        <p:xfrm>
          <a:off x="788279" y="1638653"/>
          <a:ext cx="9547866" cy="185420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1340069">
                  <a:extLst>
                    <a:ext uri="{9D8B030D-6E8A-4147-A177-3AD203B41FA5}">
                      <a16:colId xmlns:a16="http://schemas.microsoft.com/office/drawing/2014/main" val="3985633157"/>
                    </a:ext>
                  </a:extLst>
                </a:gridCol>
                <a:gridCol w="608330">
                  <a:extLst>
                    <a:ext uri="{9D8B030D-6E8A-4147-A177-3AD203B41FA5}">
                      <a16:colId xmlns:a16="http://schemas.microsoft.com/office/drawing/2014/main" val="1607961944"/>
                    </a:ext>
                  </a:extLst>
                </a:gridCol>
                <a:gridCol w="619282">
                  <a:extLst>
                    <a:ext uri="{9D8B030D-6E8A-4147-A177-3AD203B41FA5}">
                      <a16:colId xmlns:a16="http://schemas.microsoft.com/office/drawing/2014/main" val="2626146945"/>
                    </a:ext>
                  </a:extLst>
                </a:gridCol>
                <a:gridCol w="798178">
                  <a:extLst>
                    <a:ext uri="{9D8B030D-6E8A-4147-A177-3AD203B41FA5}">
                      <a16:colId xmlns:a16="http://schemas.microsoft.com/office/drawing/2014/main" val="2881478952"/>
                    </a:ext>
                  </a:extLst>
                </a:gridCol>
                <a:gridCol w="798178">
                  <a:extLst>
                    <a:ext uri="{9D8B030D-6E8A-4147-A177-3AD203B41FA5}">
                      <a16:colId xmlns:a16="http://schemas.microsoft.com/office/drawing/2014/main" val="871615877"/>
                    </a:ext>
                  </a:extLst>
                </a:gridCol>
                <a:gridCol w="798178">
                  <a:extLst>
                    <a:ext uri="{9D8B030D-6E8A-4147-A177-3AD203B41FA5}">
                      <a16:colId xmlns:a16="http://schemas.microsoft.com/office/drawing/2014/main" val="1098235664"/>
                    </a:ext>
                  </a:extLst>
                </a:gridCol>
                <a:gridCol w="798178">
                  <a:extLst>
                    <a:ext uri="{9D8B030D-6E8A-4147-A177-3AD203B41FA5}">
                      <a16:colId xmlns:a16="http://schemas.microsoft.com/office/drawing/2014/main" val="1174207910"/>
                    </a:ext>
                  </a:extLst>
                </a:gridCol>
                <a:gridCol w="798178">
                  <a:extLst>
                    <a:ext uri="{9D8B030D-6E8A-4147-A177-3AD203B41FA5}">
                      <a16:colId xmlns:a16="http://schemas.microsoft.com/office/drawing/2014/main" val="2581021721"/>
                    </a:ext>
                  </a:extLst>
                </a:gridCol>
                <a:gridCol w="798178">
                  <a:extLst>
                    <a:ext uri="{9D8B030D-6E8A-4147-A177-3AD203B41FA5}">
                      <a16:colId xmlns:a16="http://schemas.microsoft.com/office/drawing/2014/main" val="896768385"/>
                    </a:ext>
                  </a:extLst>
                </a:gridCol>
                <a:gridCol w="740092">
                  <a:extLst>
                    <a:ext uri="{9D8B030D-6E8A-4147-A177-3AD203B41FA5}">
                      <a16:colId xmlns:a16="http://schemas.microsoft.com/office/drawing/2014/main" val="2147481157"/>
                    </a:ext>
                  </a:extLst>
                </a:gridCol>
                <a:gridCol w="608330">
                  <a:extLst>
                    <a:ext uri="{9D8B030D-6E8A-4147-A177-3AD203B41FA5}">
                      <a16:colId xmlns:a16="http://schemas.microsoft.com/office/drawing/2014/main" val="746114640"/>
                    </a:ext>
                  </a:extLst>
                </a:gridCol>
                <a:gridCol w="842695">
                  <a:extLst>
                    <a:ext uri="{9D8B030D-6E8A-4147-A177-3AD203B41FA5}">
                      <a16:colId xmlns:a16="http://schemas.microsoft.com/office/drawing/2014/main" val="145594389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4</a:t>
                      </a:r>
                      <a:r>
                        <a:rPr kumimoji="1" lang="ja-JP" altLang="en-US" dirty="0"/>
                        <a:t>月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5</a:t>
                      </a:r>
                      <a:r>
                        <a:rPr kumimoji="1" lang="ja-JP" altLang="en-US" dirty="0"/>
                        <a:t>月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６月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7</a:t>
                      </a:r>
                      <a:r>
                        <a:rPr kumimoji="1" lang="ja-JP" altLang="en-US" dirty="0"/>
                        <a:t>月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8</a:t>
                      </a:r>
                      <a:r>
                        <a:rPr kumimoji="1" lang="ja-JP" altLang="en-US" dirty="0"/>
                        <a:t>月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9</a:t>
                      </a:r>
                      <a:r>
                        <a:rPr kumimoji="1" lang="ja-JP" altLang="en-US" dirty="0"/>
                        <a:t>月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10</a:t>
                      </a:r>
                      <a:r>
                        <a:rPr kumimoji="1" lang="ja-JP" altLang="en-US" dirty="0"/>
                        <a:t>月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11</a:t>
                      </a:r>
                      <a:r>
                        <a:rPr kumimoji="1" lang="ja-JP" altLang="en-US" dirty="0"/>
                        <a:t>月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12</a:t>
                      </a:r>
                      <a:r>
                        <a:rPr kumimoji="1" lang="ja-JP" altLang="en-US" dirty="0"/>
                        <a:t>月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1</a:t>
                      </a:r>
                      <a:r>
                        <a:rPr kumimoji="1" lang="ja-JP" altLang="en-US" dirty="0"/>
                        <a:t>月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2</a:t>
                      </a:r>
                      <a:r>
                        <a:rPr kumimoji="1" lang="ja-JP" altLang="en-US" dirty="0"/>
                        <a:t>月</a:t>
                      </a:r>
                      <a:endParaRPr kumimoji="1" lang="en-US" altLang="ja-JP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8699988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品目選定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2760954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仕向地調整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5795606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輸送試験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43219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結果検証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75714858"/>
                  </a:ext>
                </a:extLst>
              </a:tr>
            </a:tbl>
          </a:graphicData>
        </a:graphic>
      </p:graphicFrame>
      <p:cxnSp>
        <p:nvCxnSpPr>
          <p:cNvPr id="7" name="直線矢印コネクタ 6">
            <a:extLst>
              <a:ext uri="{FF2B5EF4-FFF2-40B4-BE49-F238E27FC236}">
                <a16:creationId xmlns:a16="http://schemas.microsoft.com/office/drawing/2014/main" id="{D0396488-26DE-0236-F532-26757DDB2952}"/>
              </a:ext>
            </a:extLst>
          </p:cNvPr>
          <p:cNvCxnSpPr/>
          <p:nvPr/>
        </p:nvCxnSpPr>
        <p:spPr>
          <a:xfrm>
            <a:off x="2377312" y="2207822"/>
            <a:ext cx="1512000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" name="直線矢印コネクタ 7">
            <a:extLst>
              <a:ext uri="{FF2B5EF4-FFF2-40B4-BE49-F238E27FC236}">
                <a16:creationId xmlns:a16="http://schemas.microsoft.com/office/drawing/2014/main" id="{EB508834-926D-D974-70A3-9E39F02EE28D}"/>
              </a:ext>
            </a:extLst>
          </p:cNvPr>
          <p:cNvCxnSpPr/>
          <p:nvPr/>
        </p:nvCxnSpPr>
        <p:spPr>
          <a:xfrm>
            <a:off x="3456259" y="2598347"/>
            <a:ext cx="2143125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84EF4F2F-F3A9-F7D8-D692-F3BD84C60B70}"/>
              </a:ext>
            </a:extLst>
          </p:cNvPr>
          <p:cNvSpPr/>
          <p:nvPr/>
        </p:nvSpPr>
        <p:spPr>
          <a:xfrm>
            <a:off x="5800066" y="147484"/>
            <a:ext cx="6303444" cy="132466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dirty="0">
                <a:solidFill>
                  <a:srgbClr val="FF0000"/>
                </a:solidFill>
              </a:rPr>
              <a:t>各施策の実施時期を下記の表のようにまとめてください。</a:t>
            </a:r>
            <a:endParaRPr kumimoji="1" lang="en-US" altLang="ja-JP" dirty="0">
              <a:solidFill>
                <a:srgbClr val="FF0000"/>
              </a:solidFill>
            </a:endParaRPr>
          </a:p>
          <a:p>
            <a:r>
              <a:rPr lang="ja-JP" altLang="en-US" dirty="0">
                <a:solidFill>
                  <a:srgbClr val="FF0000"/>
                </a:solidFill>
              </a:rPr>
              <a:t>これと同じものを「事業計画書」の「事業実施スケジュール」、「事業化に向けたスケジュール</a:t>
            </a:r>
            <a:r>
              <a:rPr lang="en-US" altLang="ja-JP" dirty="0">
                <a:solidFill>
                  <a:srgbClr val="FF0000"/>
                </a:solidFill>
              </a:rPr>
              <a:t>(</a:t>
            </a:r>
            <a:r>
              <a:rPr lang="ja-JP" altLang="en-US" dirty="0">
                <a:solidFill>
                  <a:srgbClr val="FF0000"/>
                </a:solidFill>
              </a:rPr>
              <a:t>複数年度</a:t>
            </a:r>
            <a:r>
              <a:rPr lang="en-US" altLang="ja-JP" dirty="0">
                <a:solidFill>
                  <a:srgbClr val="FF0000"/>
                </a:solidFill>
              </a:rPr>
              <a:t>)</a:t>
            </a:r>
            <a:r>
              <a:rPr lang="ja-JP" altLang="en-US" dirty="0">
                <a:solidFill>
                  <a:srgbClr val="FF0000"/>
                </a:solidFill>
              </a:rPr>
              <a:t>」の別紙として添付することも可能です。</a:t>
            </a:r>
            <a:endParaRPr kumimoji="1" lang="ja-JP" altLang="en-US" dirty="0">
              <a:solidFill>
                <a:srgbClr val="FF0000"/>
              </a:solidFill>
            </a:endParaRPr>
          </a:p>
        </p:txBody>
      </p:sp>
      <p:cxnSp>
        <p:nvCxnSpPr>
          <p:cNvPr id="6" name="直線矢印コネクタ 5">
            <a:extLst>
              <a:ext uri="{FF2B5EF4-FFF2-40B4-BE49-F238E27FC236}">
                <a16:creationId xmlns:a16="http://schemas.microsoft.com/office/drawing/2014/main" id="{CFB06E25-792F-46D3-6C3C-F8DE847B203B}"/>
              </a:ext>
            </a:extLst>
          </p:cNvPr>
          <p:cNvCxnSpPr/>
          <p:nvPr/>
        </p:nvCxnSpPr>
        <p:spPr>
          <a:xfrm>
            <a:off x="5800066" y="2939934"/>
            <a:ext cx="1332000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直線矢印コネクタ 8">
            <a:extLst>
              <a:ext uri="{FF2B5EF4-FFF2-40B4-BE49-F238E27FC236}">
                <a16:creationId xmlns:a16="http://schemas.microsoft.com/office/drawing/2014/main" id="{046D6365-894F-6DE7-814E-2CBC6A990B3D}"/>
              </a:ext>
            </a:extLst>
          </p:cNvPr>
          <p:cNvCxnSpPr/>
          <p:nvPr/>
        </p:nvCxnSpPr>
        <p:spPr>
          <a:xfrm>
            <a:off x="7432596" y="3283626"/>
            <a:ext cx="612000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aphicFrame>
        <p:nvGraphicFramePr>
          <p:cNvPr id="10" name="表 9">
            <a:extLst>
              <a:ext uri="{FF2B5EF4-FFF2-40B4-BE49-F238E27FC236}">
                <a16:creationId xmlns:a16="http://schemas.microsoft.com/office/drawing/2014/main" id="{40C2FD63-445D-DF3B-14DA-D449CD40972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8008326"/>
              </p:ext>
            </p:extLst>
          </p:nvPr>
        </p:nvGraphicFramePr>
        <p:xfrm>
          <a:off x="788279" y="4315447"/>
          <a:ext cx="9547863" cy="212344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2523244">
                  <a:extLst>
                    <a:ext uri="{9D8B030D-6E8A-4147-A177-3AD203B41FA5}">
                      <a16:colId xmlns:a16="http://schemas.microsoft.com/office/drawing/2014/main" val="3985633157"/>
                    </a:ext>
                  </a:extLst>
                </a:gridCol>
                <a:gridCol w="1003517">
                  <a:extLst>
                    <a:ext uri="{9D8B030D-6E8A-4147-A177-3AD203B41FA5}">
                      <a16:colId xmlns:a16="http://schemas.microsoft.com/office/drawing/2014/main" val="1607961944"/>
                    </a:ext>
                  </a:extLst>
                </a:gridCol>
                <a:gridCol w="1003517">
                  <a:extLst>
                    <a:ext uri="{9D8B030D-6E8A-4147-A177-3AD203B41FA5}">
                      <a16:colId xmlns:a16="http://schemas.microsoft.com/office/drawing/2014/main" val="2626146945"/>
                    </a:ext>
                  </a:extLst>
                </a:gridCol>
                <a:gridCol w="1003517">
                  <a:extLst>
                    <a:ext uri="{9D8B030D-6E8A-4147-A177-3AD203B41FA5}">
                      <a16:colId xmlns:a16="http://schemas.microsoft.com/office/drawing/2014/main" val="2881478952"/>
                    </a:ext>
                  </a:extLst>
                </a:gridCol>
                <a:gridCol w="1003517">
                  <a:extLst>
                    <a:ext uri="{9D8B030D-6E8A-4147-A177-3AD203B41FA5}">
                      <a16:colId xmlns:a16="http://schemas.microsoft.com/office/drawing/2014/main" val="871615877"/>
                    </a:ext>
                  </a:extLst>
                </a:gridCol>
                <a:gridCol w="1003517">
                  <a:extLst>
                    <a:ext uri="{9D8B030D-6E8A-4147-A177-3AD203B41FA5}">
                      <a16:colId xmlns:a16="http://schemas.microsoft.com/office/drawing/2014/main" val="1098235664"/>
                    </a:ext>
                  </a:extLst>
                </a:gridCol>
                <a:gridCol w="1003517">
                  <a:extLst>
                    <a:ext uri="{9D8B030D-6E8A-4147-A177-3AD203B41FA5}">
                      <a16:colId xmlns:a16="http://schemas.microsoft.com/office/drawing/2014/main" val="1174207910"/>
                    </a:ext>
                  </a:extLst>
                </a:gridCol>
                <a:gridCol w="1003517">
                  <a:extLst>
                    <a:ext uri="{9D8B030D-6E8A-4147-A177-3AD203B41FA5}">
                      <a16:colId xmlns:a16="http://schemas.microsoft.com/office/drawing/2014/main" val="258102172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2026</a:t>
                      </a:r>
                    </a:p>
                    <a:p>
                      <a:pPr algn="ctr"/>
                      <a:r>
                        <a:rPr kumimoji="1" lang="ja-JP" altLang="en-US" dirty="0"/>
                        <a:t>年度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2027</a:t>
                      </a:r>
                    </a:p>
                    <a:p>
                      <a:pPr algn="ctr"/>
                      <a:r>
                        <a:rPr kumimoji="1" lang="ja-JP" altLang="en-US" dirty="0"/>
                        <a:t>年度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2028</a:t>
                      </a:r>
                    </a:p>
                    <a:p>
                      <a:pPr algn="ctr"/>
                      <a:r>
                        <a:rPr kumimoji="1" lang="ja-JP" altLang="en-US" dirty="0"/>
                        <a:t>年度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2029</a:t>
                      </a:r>
                    </a:p>
                    <a:p>
                      <a:pPr algn="ctr"/>
                      <a:r>
                        <a:rPr kumimoji="1" lang="ja-JP" altLang="en-US" dirty="0"/>
                        <a:t>年度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2030</a:t>
                      </a:r>
                    </a:p>
                    <a:p>
                      <a:pPr algn="ctr"/>
                      <a:r>
                        <a:rPr kumimoji="1" lang="ja-JP" altLang="en-US" dirty="0"/>
                        <a:t>年度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2031</a:t>
                      </a:r>
                    </a:p>
                    <a:p>
                      <a:pPr algn="ctr"/>
                      <a:r>
                        <a:rPr kumimoji="1" lang="ja-JP" altLang="en-US" dirty="0"/>
                        <a:t>年度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2032</a:t>
                      </a:r>
                    </a:p>
                    <a:p>
                      <a:pPr algn="ctr"/>
                      <a:r>
                        <a:rPr kumimoji="1" lang="ja-JP" altLang="en-US" dirty="0"/>
                        <a:t>年度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8699988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保存試験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2760954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輸送試験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5795606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ストックポイント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43219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自走化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75714858"/>
                  </a:ext>
                </a:extLst>
              </a:tr>
            </a:tbl>
          </a:graphicData>
        </a:graphic>
      </p:graphicFrame>
      <p:cxnSp>
        <p:nvCxnSpPr>
          <p:cNvPr id="11" name="直線矢印コネクタ 10">
            <a:extLst>
              <a:ext uri="{FF2B5EF4-FFF2-40B4-BE49-F238E27FC236}">
                <a16:creationId xmlns:a16="http://schemas.microsoft.com/office/drawing/2014/main" id="{79CE88E9-9F17-5A8B-DBEB-5C1ECF20F3F5}"/>
              </a:ext>
            </a:extLst>
          </p:cNvPr>
          <p:cNvCxnSpPr/>
          <p:nvPr/>
        </p:nvCxnSpPr>
        <p:spPr>
          <a:xfrm>
            <a:off x="6449877" y="6272380"/>
            <a:ext cx="3600000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" name="直線矢印コネクタ 11">
            <a:extLst>
              <a:ext uri="{FF2B5EF4-FFF2-40B4-BE49-F238E27FC236}">
                <a16:creationId xmlns:a16="http://schemas.microsoft.com/office/drawing/2014/main" id="{5572444C-5496-81E3-F52F-45CA0A1C3D8A}"/>
              </a:ext>
            </a:extLst>
          </p:cNvPr>
          <p:cNvCxnSpPr/>
          <p:nvPr/>
        </p:nvCxnSpPr>
        <p:spPr>
          <a:xfrm>
            <a:off x="3466766" y="5194411"/>
            <a:ext cx="648000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>
            <a:extLst>
              <a:ext uri="{FF2B5EF4-FFF2-40B4-BE49-F238E27FC236}">
                <a16:creationId xmlns:a16="http://schemas.microsoft.com/office/drawing/2014/main" id="{3649A11D-7010-B080-D67F-ABEF8A39BFD9}"/>
              </a:ext>
            </a:extLst>
          </p:cNvPr>
          <p:cNvCxnSpPr/>
          <p:nvPr/>
        </p:nvCxnSpPr>
        <p:spPr>
          <a:xfrm>
            <a:off x="3448766" y="5535998"/>
            <a:ext cx="1656000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>
            <a:extLst>
              <a:ext uri="{FF2B5EF4-FFF2-40B4-BE49-F238E27FC236}">
                <a16:creationId xmlns:a16="http://schemas.microsoft.com/office/drawing/2014/main" id="{DBBE2A02-44CA-A2C6-45EF-DA69EDBEB8D9}"/>
              </a:ext>
            </a:extLst>
          </p:cNvPr>
          <p:cNvCxnSpPr/>
          <p:nvPr/>
        </p:nvCxnSpPr>
        <p:spPr>
          <a:xfrm>
            <a:off x="4492766" y="5924709"/>
            <a:ext cx="1620000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892136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768</TotalTime>
  <Words>320</Words>
  <Application>Microsoft Office PowerPoint</Application>
  <PresentationFormat>ワイド画面</PresentationFormat>
  <Paragraphs>99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游ゴシック</vt:lpstr>
      <vt:lpstr>游ゴシック Light</vt:lpstr>
      <vt:lpstr>Arial</vt:lpstr>
      <vt:lpstr>Office テーマ</vt:lpstr>
      <vt:lpstr>令和8年度 沖縄県農林水産物 流通合理化実証事業</vt:lpstr>
      <vt:lpstr>事業の目的・概要</vt:lpstr>
      <vt:lpstr>事業の取組内容（1）</vt:lpstr>
      <vt:lpstr>事業の取組内容（2）</vt:lpstr>
      <vt:lpstr>実施体制</vt:lpstr>
      <vt:lpstr>自走化に向けて</vt:lpstr>
      <vt:lpstr>実施スケジュール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座波 徹</dc:creator>
  <cp:lastModifiedBy>金城 邦恵</cp:lastModifiedBy>
  <cp:revision>12</cp:revision>
  <cp:lastPrinted>2025-12-16T00:48:45Z</cp:lastPrinted>
  <dcterms:created xsi:type="dcterms:W3CDTF">2025-12-10T01:28:28Z</dcterms:created>
  <dcterms:modified xsi:type="dcterms:W3CDTF">2026-01-22T02:59:38Z</dcterms:modified>
</cp:coreProperties>
</file>

<file path=docProps/thumbnail.jpeg>
</file>